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86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Heart Disease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[K H V N S Abhiram]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 No: [AP22110010280]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Sec: [CSE - R]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F74CF-44C8-A3C2-5278-367841B9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9161" y="7531492"/>
            <a:ext cx="1891239" cy="698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944"/>
            <a:ext cx="8482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 &amp; The Road Ahead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8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successfully demonstrates the potential of machine learning in revolutionizing heart disease prediction.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640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90083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Forest: The Champion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4558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analysis unequivocally identifies Random Forest as the most effective model, providing robust and accurate predictions for heart disease.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6640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2900839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Early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39125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project validates that AI can significantly aid in the early identification of heart disease, enabling earlier interventions.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66640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290083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Work: Real-time Integration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3745587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models with real-time patient data from wearables or EHRs for continuous, dynamic risk assessment.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844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92879"/>
            <a:ext cx="4467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Work: Mobile Health Apps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3832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Developing user-friendly mobile applications for patients to monitor their heart health and receive personalized insights.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65844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5892879"/>
            <a:ext cx="4992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Work: Cloud-based Solutions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63832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cloud computing for scalable, secure, and accessible heart disease prediction services globally.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068AFA-1C9C-48D6-EC50-BDD3794A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58" y="7570350"/>
            <a:ext cx="3524742" cy="659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247" y="502325"/>
            <a:ext cx="1052298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Silent Threat: Understanding Heart Disease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7" y="1552694"/>
            <a:ext cx="6453187" cy="6453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5586" y="1529834"/>
            <a:ext cx="308360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is Heart Disease?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45586" y="2054900"/>
            <a:ext cx="6453187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Heart disease refers to a range of conditions affecting the heart, including coronary artery disease, heart attacks, and strokes. It's a leading cause of death globally.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586" y="3114080"/>
            <a:ext cx="2806660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Why is it Dangerous?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45586" y="3639145"/>
            <a:ext cx="645318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 lead to severe complications like heart failure or sudden cardiac arrest.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586" y="3995142"/>
            <a:ext cx="645318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Often progresses silently, with symptoms appearing only in advanced stages.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5586" y="4351139"/>
            <a:ext cx="645318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Impacts quality of life and imposes significant healthcare burdens.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586" y="4825960"/>
            <a:ext cx="462962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Importance of Early Prediction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7545586" y="5351026"/>
            <a:ext cx="6453187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detection allows for timely interventions, lifestyle adjustments, and medical treatments, significantly improving patient outcomes and preventing severe complications.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143C9-9F85-EE80-EDDB-8812456B3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584" y="7246195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386" y="480298"/>
            <a:ext cx="9483566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at a Glance: Fueling Our Predictions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386" y="1375529"/>
            <a:ext cx="1340762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project leverages a comprehensive dataset to train and validate our machine learning models for heart disease prediction.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1386" y="1851422"/>
            <a:ext cx="4352687" cy="1576149"/>
          </a:xfrm>
          <a:prstGeom prst="roundRect">
            <a:avLst>
              <a:gd name="adj" fmla="val 465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4246" y="1874282"/>
            <a:ext cx="4306967" cy="523994"/>
          </a:xfrm>
          <a:prstGeom prst="roundRect">
            <a:avLst>
              <a:gd name="adj" fmla="val 8767"/>
            </a:avLst>
          </a:prstGeom>
          <a:solidFill>
            <a:srgbClr val="3D3D42"/>
          </a:solidFill>
          <a:ln/>
        </p:spPr>
      </p:sp>
      <p:sp>
        <p:nvSpPr>
          <p:cNvPr id="6" name="Text 4"/>
          <p:cNvSpPr/>
          <p:nvPr/>
        </p:nvSpPr>
        <p:spPr>
          <a:xfrm>
            <a:off x="2656761" y="1968698"/>
            <a:ext cx="26193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808911" y="2572941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Records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08911" y="2950607"/>
            <a:ext cx="395763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303 patient records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5138737" y="1851422"/>
            <a:ext cx="4352806" cy="1576149"/>
          </a:xfrm>
          <a:prstGeom prst="roundRect">
            <a:avLst>
              <a:gd name="adj" fmla="val 465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61598" y="1874282"/>
            <a:ext cx="4307086" cy="523994"/>
          </a:xfrm>
          <a:prstGeom prst="roundRect">
            <a:avLst>
              <a:gd name="adj" fmla="val 8767"/>
            </a:avLst>
          </a:prstGeom>
          <a:solidFill>
            <a:srgbClr val="3D3D42"/>
          </a:solidFill>
          <a:ln/>
        </p:spPr>
      </p:sp>
      <p:sp>
        <p:nvSpPr>
          <p:cNvPr id="11" name="Text 9"/>
          <p:cNvSpPr/>
          <p:nvPr/>
        </p:nvSpPr>
        <p:spPr>
          <a:xfrm>
            <a:off x="7184112" y="1968698"/>
            <a:ext cx="26193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336262" y="2572941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336262" y="2950607"/>
            <a:ext cx="395775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13 distinct features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9666208" y="1851422"/>
            <a:ext cx="4352806" cy="1576149"/>
          </a:xfrm>
          <a:prstGeom prst="roundRect">
            <a:avLst>
              <a:gd name="adj" fmla="val 465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89068" y="1874282"/>
            <a:ext cx="4307086" cy="523994"/>
          </a:xfrm>
          <a:prstGeom prst="roundRect">
            <a:avLst>
              <a:gd name="adj" fmla="val 8767"/>
            </a:avLst>
          </a:prstGeom>
          <a:solidFill>
            <a:srgbClr val="3D3D42"/>
          </a:solidFill>
          <a:ln/>
        </p:spPr>
      </p:sp>
      <p:sp>
        <p:nvSpPr>
          <p:cNvPr id="16" name="Text 14"/>
          <p:cNvSpPr/>
          <p:nvPr/>
        </p:nvSpPr>
        <p:spPr>
          <a:xfrm>
            <a:off x="11711583" y="1968698"/>
            <a:ext cx="26193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9863733" y="2572941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863733" y="2950607"/>
            <a:ext cx="395775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Binary outcome: Heart disease (Yes/No)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11386" y="3689509"/>
            <a:ext cx="3427214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Features for Prediction</a:t>
            </a:r>
            <a:endParaRPr lang="en-US" sz="20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6" y="4278987"/>
            <a:ext cx="956429" cy="59102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11386" y="5088374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11386" y="5466040"/>
            <a:ext cx="31881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Patient's chronological age.</a:t>
            </a:r>
            <a:endParaRPr lang="en-US" sz="135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883" y="4278987"/>
            <a:ext cx="956429" cy="591026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4017883" y="5088374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Blood Pressure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4017883" y="5466040"/>
            <a:ext cx="31881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Systolic and diastolic measurements.</a:t>
            </a:r>
            <a:endParaRPr lang="en-US" sz="13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380" y="4278987"/>
            <a:ext cx="956429" cy="591026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7424380" y="5088374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Cholesterol</a:t>
            </a:r>
            <a:endParaRPr lang="en-US" sz="1700" dirty="0"/>
          </a:p>
        </p:txBody>
      </p:sp>
      <p:sp>
        <p:nvSpPr>
          <p:cNvPr id="28" name="Text 23"/>
          <p:cNvSpPr/>
          <p:nvPr/>
        </p:nvSpPr>
        <p:spPr>
          <a:xfrm>
            <a:off x="7424380" y="5466040"/>
            <a:ext cx="31881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Serum cholesterol levels.</a:t>
            </a:r>
            <a:endParaRPr lang="en-US" sz="13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878" y="4278987"/>
            <a:ext cx="956429" cy="591026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0830878" y="5088374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Chest Pain Type</a:t>
            </a:r>
            <a:endParaRPr lang="en-US" sz="1700" dirty="0"/>
          </a:p>
        </p:txBody>
      </p:sp>
      <p:sp>
        <p:nvSpPr>
          <p:cNvPr id="31" name="Text 25"/>
          <p:cNvSpPr/>
          <p:nvPr/>
        </p:nvSpPr>
        <p:spPr>
          <a:xfrm>
            <a:off x="10830878" y="5466040"/>
            <a:ext cx="31881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Categorization of chest pain.</a:t>
            </a:r>
            <a:endParaRPr lang="en-US" sz="135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86" y="6094809"/>
            <a:ext cx="956429" cy="591026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11386" y="6904196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Max Heart Rate</a:t>
            </a:r>
            <a:endParaRPr lang="en-US" sz="1700" dirty="0"/>
          </a:p>
        </p:txBody>
      </p:sp>
      <p:sp>
        <p:nvSpPr>
          <p:cNvPr id="34" name="Text 27"/>
          <p:cNvSpPr/>
          <p:nvPr/>
        </p:nvSpPr>
        <p:spPr>
          <a:xfrm>
            <a:off x="611386" y="7281863"/>
            <a:ext cx="3188137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Maximum heart rate achieved during exercise.</a:t>
            </a:r>
            <a:endParaRPr lang="en-US" sz="1350" dirty="0"/>
          </a:p>
        </p:txBody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7883" y="6094809"/>
            <a:ext cx="956429" cy="591026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4017883" y="6904196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Fasting Blood Sugar</a:t>
            </a:r>
            <a:endParaRPr lang="en-US" sz="1700" dirty="0"/>
          </a:p>
        </p:txBody>
      </p:sp>
      <p:sp>
        <p:nvSpPr>
          <p:cNvPr id="37" name="Text 29"/>
          <p:cNvSpPr/>
          <p:nvPr/>
        </p:nvSpPr>
        <p:spPr>
          <a:xfrm>
            <a:off x="4017883" y="7281863"/>
            <a:ext cx="31881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Blood sugar levels after fasting.</a:t>
            </a:r>
            <a:endParaRPr lang="en-US" sz="135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63616AB-BC83-60AB-C0E3-9C35E0DB83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459" y="7177087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751523"/>
            <a:ext cx="131597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Preparing the Data: The Foundation of Accurate Prediction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330" y="2484953"/>
            <a:ext cx="13159740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Before our models can learn effectively, raw data undergoes several crucial preprocessing steps to ensure quality and compatibility.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5330" y="3057525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5330" y="3391614"/>
            <a:ext cx="6474857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735330" y="3542348"/>
            <a:ext cx="289214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Handling Missing Data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5330" y="3996571"/>
            <a:ext cx="647485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and addressing incomplete records to prevent bias and maintain data integrity. This involves imputation or removal of rows/columns with missing values.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0213" y="3057525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213" y="3391614"/>
            <a:ext cx="6474857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7420213" y="3542348"/>
            <a:ext cx="352115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Encoding Categorical Data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20213" y="3996571"/>
            <a:ext cx="647485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Converting text-based or categorical features (e.g., 'male'/'female', chest pain types) into numerical formats that machine learning algorithms can understand, typically using one-hot encoding.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35330" y="5372814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5330" y="5706904"/>
            <a:ext cx="6474857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735330" y="5857637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Scaling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35330" y="6311860"/>
            <a:ext cx="647485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Normalizing numerical features to a standard range (e.g., 0-1 or mean 0, variance 1) to prevent features with larger values from dominating the learning process.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20213" y="5372814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0213" y="5706904"/>
            <a:ext cx="6474857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7420213" y="5857637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Splitting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420213" y="6311860"/>
            <a:ext cx="647485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Dividing the dataset into training and testing sets. The training set is used to build the model, while the testing set evaluates its performance on unseen data.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2B6239-1883-DD02-EF27-D10AC95C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58" y="7267441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107" y="810935"/>
            <a:ext cx="11577876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AI Toolbox: Machine Learning Models Explored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107" y="1780342"/>
            <a:ext cx="1330618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employed a variety of machine learning algorithms, each with a unique approach to pattern recognition and prediction.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2107" y="2295763"/>
            <a:ext cx="4309348" cy="2466856"/>
          </a:xfrm>
          <a:prstGeom prst="roundRect">
            <a:avLst>
              <a:gd name="adj" fmla="val 32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8798" y="2492454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F2F2F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770" y="2648426"/>
            <a:ext cx="255389" cy="2553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8798" y="3248978"/>
            <a:ext cx="236470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58798" y="3657957"/>
            <a:ext cx="3915966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statistical model that uses a logistic function to model a binary dependent variable, predicting the probability of an event.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60526" y="2295763"/>
            <a:ext cx="4309348" cy="2466856"/>
          </a:xfrm>
          <a:prstGeom prst="roundRect">
            <a:avLst>
              <a:gd name="adj" fmla="val 32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57217" y="2492454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F2F2F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189" y="2648426"/>
            <a:ext cx="255389" cy="25538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57217" y="3248978"/>
            <a:ext cx="3139083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K-Nearest Neighbors (KNN)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57217" y="3657957"/>
            <a:ext cx="3915966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non-parametric, instance-based learning algorithm that classifies a data point based on the majority class of its 'K' nearest neighbors.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658945" y="2295763"/>
            <a:ext cx="4309348" cy="2466856"/>
          </a:xfrm>
          <a:prstGeom prst="roundRect">
            <a:avLst>
              <a:gd name="adj" fmla="val 32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55637" y="2492454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F2F2F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1608" y="2648426"/>
            <a:ext cx="255389" cy="25538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5637" y="3248978"/>
            <a:ext cx="3580805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Support Vector Machine (SVM)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855637" y="3657957"/>
            <a:ext cx="3915966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powerful algorithm that finds the optimal hyperplane to separate data points into different classes with the largest margin.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662107" y="4951690"/>
            <a:ext cx="6558558" cy="2466856"/>
          </a:xfrm>
          <a:prstGeom prst="roundRect">
            <a:avLst>
              <a:gd name="adj" fmla="val 32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858798" y="5148382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F2F2F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770" y="5304353"/>
            <a:ext cx="255389" cy="25538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58798" y="5904905"/>
            <a:ext cx="236470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Decision Tree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858798" y="6313884"/>
            <a:ext cx="6165175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flowchart-like structure where each internal node represents a 'test' on an attribute, each branch represents the outcome of the test, and each leaf node represents a class label.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7409736" y="4951690"/>
            <a:ext cx="6558558" cy="2466856"/>
          </a:xfrm>
          <a:prstGeom prst="roundRect">
            <a:avLst>
              <a:gd name="adj" fmla="val 32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06427" y="5148382"/>
            <a:ext cx="567452" cy="567452"/>
          </a:xfrm>
          <a:prstGeom prst="roundRect">
            <a:avLst>
              <a:gd name="adj" fmla="val 16112527"/>
            </a:avLst>
          </a:prstGeom>
          <a:solidFill>
            <a:srgbClr val="F2F2F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2399" y="5304353"/>
            <a:ext cx="255389" cy="25538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6427" y="5904905"/>
            <a:ext cx="236470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7606427" y="6313884"/>
            <a:ext cx="6165175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ensemble learning method that builds multiple decision trees during training and outputs the class that is the mode of the classes or mean prediction of the individual trees.</a:t>
            </a:r>
            <a:endParaRPr lang="en-US" sz="14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0986A-42A4-BF46-7A5F-39540FDE61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5658" y="7532012"/>
            <a:ext cx="3524742" cy="692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258" y="1041440"/>
            <a:ext cx="1257300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Learning Process: How Our Models Get Smart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258" y="2109430"/>
            <a:ext cx="131718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models learn to identify patterns in data, much like how a doctor learns from experience.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9258" y="2755344"/>
            <a:ext cx="3125748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Phase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29258" y="3458528"/>
            <a:ext cx="131718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 Data: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The model is fed the preprocessed training dataset, which includes patient features and their corresponding heart disease status.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258" y="3864769"/>
            <a:ext cx="1317188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Pattern Recognition: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Algorithms analyze this data to discover relationships between features (e.g., age, cholesterol) and the presence or absence of heart disease.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258" y="4604385"/>
            <a:ext cx="1317188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Algorithm Adjustment:</a:t>
            </a: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The model iteratively adjusts its internal parameters to minimize prediction errors, becoming more accurate with each iteration.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9258" y="5583674"/>
            <a:ext cx="3125748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Prediction Phase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729258" y="6286857"/>
            <a:ext cx="131718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Once trained, the model can then take new, unseen patient data and predict the likelihood of heart disease based on the patterns it learned.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9258" y="6854666"/>
            <a:ext cx="131718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84E0BC-44E3-C400-31C1-BFAD3811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58" y="7267441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163" y="887849"/>
            <a:ext cx="13129379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Measuring Success: Evaluating Model Performance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163" y="1854041"/>
            <a:ext cx="1316807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trust our predictions, we rigorously evaluate how well our models perform using key metrics.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163" y="2736771"/>
            <a:ext cx="6479619" cy="1874163"/>
          </a:xfrm>
          <a:prstGeom prst="roundRect">
            <a:avLst>
              <a:gd name="adj" fmla="val 5855"/>
            </a:avLst>
          </a:prstGeom>
          <a:solidFill>
            <a:srgbClr val="050505"/>
          </a:solidFill>
          <a:ln/>
        </p:spPr>
      </p:sp>
      <p:sp>
        <p:nvSpPr>
          <p:cNvPr id="5" name="Shape 3"/>
          <p:cNvSpPr/>
          <p:nvPr/>
        </p:nvSpPr>
        <p:spPr>
          <a:xfrm>
            <a:off x="731163" y="2713911"/>
            <a:ext cx="6479619" cy="91440"/>
          </a:xfrm>
          <a:prstGeom prst="roundRect">
            <a:avLst>
              <a:gd name="adj" fmla="val 95965"/>
            </a:avLst>
          </a:prstGeom>
          <a:solidFill>
            <a:srgbClr val="F2F2F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423398"/>
            <a:ext cx="626745" cy="626745"/>
          </a:xfrm>
          <a:prstGeom prst="roundRect">
            <a:avLst>
              <a:gd name="adj" fmla="val 145897"/>
            </a:avLst>
          </a:prstGeom>
          <a:solidFill>
            <a:srgbClr val="F2F2F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5600" y="2611398"/>
            <a:ext cx="250627" cy="25062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2858" y="3258979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Accuracy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62858" y="3710583"/>
            <a:ext cx="6016228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percentage of correct predictions out of all predictions made. It's a general measure of how often the model is right.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9618" y="2736771"/>
            <a:ext cx="6479619" cy="1874163"/>
          </a:xfrm>
          <a:prstGeom prst="roundRect">
            <a:avLst>
              <a:gd name="adj" fmla="val 5855"/>
            </a:avLst>
          </a:prstGeom>
          <a:solidFill>
            <a:srgbClr val="050505"/>
          </a:solidFill>
          <a:ln/>
        </p:spPr>
      </p:sp>
      <p:sp>
        <p:nvSpPr>
          <p:cNvPr id="11" name="Shape 8"/>
          <p:cNvSpPr/>
          <p:nvPr/>
        </p:nvSpPr>
        <p:spPr>
          <a:xfrm>
            <a:off x="7419618" y="2713911"/>
            <a:ext cx="6479619" cy="91440"/>
          </a:xfrm>
          <a:prstGeom prst="roundRect">
            <a:avLst>
              <a:gd name="adj" fmla="val 95965"/>
            </a:avLst>
          </a:prstGeom>
          <a:solidFill>
            <a:srgbClr val="F2F2F3"/>
          </a:solidFill>
          <a:ln/>
        </p:spPr>
      </p:sp>
      <p:sp>
        <p:nvSpPr>
          <p:cNvPr id="12" name="Shape 9"/>
          <p:cNvSpPr/>
          <p:nvPr/>
        </p:nvSpPr>
        <p:spPr>
          <a:xfrm>
            <a:off x="10346055" y="2423398"/>
            <a:ext cx="626745" cy="626745"/>
          </a:xfrm>
          <a:prstGeom prst="roundRect">
            <a:avLst>
              <a:gd name="adj" fmla="val 145897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4055" y="2611398"/>
            <a:ext cx="250627" cy="25062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1313" y="3258979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Precision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651313" y="3710583"/>
            <a:ext cx="6016228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 of all the positive predictions (e.g., "heart disease detected"), how many were actually correct? Minimizes false positives.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31163" y="5133142"/>
            <a:ext cx="6479619" cy="2208490"/>
          </a:xfrm>
          <a:prstGeom prst="roundRect">
            <a:avLst>
              <a:gd name="adj" fmla="val 4968"/>
            </a:avLst>
          </a:prstGeom>
          <a:solidFill>
            <a:srgbClr val="050505"/>
          </a:solidFill>
          <a:ln/>
        </p:spPr>
      </p:sp>
      <p:sp>
        <p:nvSpPr>
          <p:cNvPr id="17" name="Shape 13"/>
          <p:cNvSpPr/>
          <p:nvPr/>
        </p:nvSpPr>
        <p:spPr>
          <a:xfrm>
            <a:off x="731163" y="5110282"/>
            <a:ext cx="6479619" cy="91440"/>
          </a:xfrm>
          <a:prstGeom prst="roundRect">
            <a:avLst>
              <a:gd name="adj" fmla="val 95965"/>
            </a:avLst>
          </a:prstGeom>
          <a:solidFill>
            <a:srgbClr val="F2F2F3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4819769"/>
            <a:ext cx="626745" cy="626745"/>
          </a:xfrm>
          <a:prstGeom prst="roundRect">
            <a:avLst>
              <a:gd name="adj" fmla="val 145897"/>
            </a:avLst>
          </a:prstGeom>
          <a:solidFill>
            <a:srgbClr val="F2F2F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5600" y="5007769"/>
            <a:ext cx="250627" cy="25062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2858" y="5655350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Recall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962858" y="6106954"/>
            <a:ext cx="6016228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Out of all the actual positive cases (e.g., patients with heart disease), how many did the model correctly identify? Minimizes false negatives.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19618" y="5133142"/>
            <a:ext cx="6479619" cy="2208490"/>
          </a:xfrm>
          <a:prstGeom prst="roundRect">
            <a:avLst>
              <a:gd name="adj" fmla="val 4968"/>
            </a:avLst>
          </a:prstGeom>
          <a:solidFill>
            <a:srgbClr val="050505"/>
          </a:solidFill>
          <a:ln/>
        </p:spPr>
      </p:sp>
      <p:sp>
        <p:nvSpPr>
          <p:cNvPr id="23" name="Shape 18"/>
          <p:cNvSpPr/>
          <p:nvPr/>
        </p:nvSpPr>
        <p:spPr>
          <a:xfrm>
            <a:off x="7419618" y="5110282"/>
            <a:ext cx="6479619" cy="91440"/>
          </a:xfrm>
          <a:prstGeom prst="roundRect">
            <a:avLst>
              <a:gd name="adj" fmla="val 95965"/>
            </a:avLst>
          </a:prstGeom>
          <a:solidFill>
            <a:srgbClr val="F2F2F3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46055" y="4819769"/>
            <a:ext cx="626745" cy="626745"/>
          </a:xfrm>
          <a:prstGeom prst="roundRect">
            <a:avLst>
              <a:gd name="adj" fmla="val 145897"/>
            </a:avLst>
          </a:prstGeom>
          <a:solidFill>
            <a:srgbClr val="F2F2F3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4055" y="5007769"/>
            <a:ext cx="250627" cy="25062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1313" y="5655350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Confusion Matrix</a:t>
            </a:r>
            <a:endParaRPr lang="en-US" sz="2050" dirty="0"/>
          </a:p>
        </p:txBody>
      </p:sp>
      <p:sp>
        <p:nvSpPr>
          <p:cNvPr id="27" name="Text 21"/>
          <p:cNvSpPr/>
          <p:nvPr/>
        </p:nvSpPr>
        <p:spPr>
          <a:xfrm>
            <a:off x="7651313" y="6106954"/>
            <a:ext cx="6016228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table that summarizes the performance of a classification algorithm. It shows true positives, true negatives, false positives, and false negatives.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8202D2-3D6E-39C4-CBDB-90FED38988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5658" y="7267441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204" y="837248"/>
            <a:ext cx="13129141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Highlights: Random Forest Leads the Way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0204" y="1833205"/>
            <a:ext cx="132699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evaluation revealed clear differences in performance among the models, with Random Forest achieving the highest predictive accuracy.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4" y="2362676"/>
            <a:ext cx="11175087" cy="41892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0204" y="6770489"/>
            <a:ext cx="1326999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As shown in the chart, the Random Forest model demonstrated superior performance, making it the most reliable choice for our heart disease prediction task. Conversely, KNN showed the lowest accuracy.</a:t>
            </a: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0EF7-B4F4-21AD-D347-19BCD544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583" y="7267441"/>
            <a:ext cx="3524742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27" y="500182"/>
            <a:ext cx="9055775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Real-World Impact &amp; Current Limitations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627" y="1523047"/>
            <a:ext cx="35444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Applications in Healthcare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6627" y="2045970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Screening: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Identifying at-risk individuals for proactive lifestyle changes and preventative care.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6627" y="2691527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Treatment: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Guiding clinicians in tailoring treatment plans based on individual risk profiles.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6627" y="3337084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Resource Allocation: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Optimizing hospital resources by predicting potential surge in heart-related emergencies.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6627" y="3982641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Remote Monitoring: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Integrating with telemedicine platforms for continuous patient risk assessment.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74" y="4769168"/>
            <a:ext cx="2506147" cy="250614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4633" y="1523047"/>
            <a:ext cx="272843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Limitations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44633" y="2045970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 Dataset Size: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Limited data can sometimes lead to models that generalize poorly to diverse populations.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4633" y="2691527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Lack of Real-time Data: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Our model currently operates on static datasets, not dynamic patient health records.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633" y="3337084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Generalizability: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The model might perform differently on data from varied demographic or ethnic groups.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633" y="3982641"/>
            <a:ext cx="645675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Interpretability: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Some advanced models can be 'black boxes,' making it hard to understand </a:t>
            </a:r>
            <a:r>
              <a:rPr lang="en-US" sz="1400" i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why</a:t>
            </a: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 prediction was made.</a:t>
            </a:r>
            <a:endParaRPr lang="en-US" sz="14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555" y="4769168"/>
            <a:ext cx="2758797" cy="2758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BD793-197B-4951-BDA9-37161ED23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658" y="7732514"/>
            <a:ext cx="3524742" cy="481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1188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 Light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Haaseth Abhiram</cp:lastModifiedBy>
  <cp:revision>2</cp:revision>
  <dcterms:created xsi:type="dcterms:W3CDTF">2025-11-30T10:00:00Z</dcterms:created>
  <dcterms:modified xsi:type="dcterms:W3CDTF">2025-11-30T10:09:53Z</dcterms:modified>
</cp:coreProperties>
</file>